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4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6B144-530C-4682-B255-14B9EBC75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1BA7EB-36A3-4991-8E62-15A215DA6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C18AF-2F30-4BCC-9B2C-7236E020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7FD84-B435-42FB-8A8E-B32DEAC9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F41D51-9058-406E-9B02-1A115308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5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727C-FD20-4199-9B67-9EB9416C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89AB2D-98F0-4095-9C47-C7E85EF85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AD1812-646D-4481-B2EC-464583FB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D50FBC-0B90-428B-8C36-9F49C20F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5DADAB-A50B-4523-868F-835A9359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8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3642D7-9E23-457E-B500-E84BE47E1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F3755B-C45E-4677-8C36-FCE2C2A9F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6A922-F9F3-4E72-942B-6F3138E4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682BF9-89FB-4CD0-B218-C2A4558B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62399-B4C9-4AAF-89CE-0C7C9DF4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F98EA-DB1B-41E4-8728-7AECEDD4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9742F-1EDA-4086-ACE2-FCDF171AA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E68FAB-AFFB-4197-8D4C-9480E714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C36B0-FB39-420F-8FA4-0BB62B5B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E1D82-5A44-4C9F-BA1E-1735503D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0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6B549-1E09-432E-B13D-D05EF73F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31BF4E-47EE-453A-924F-85A4601F3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28E6BA-3138-40D0-8C79-7836F332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AD07EF-4E26-4E32-875C-BD88FA66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D11905-6A90-406F-9A7B-E5E0464C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6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D5C16-F7B2-4D72-9BBE-A495757D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F5D00-539C-4CF4-B3ED-7C88C0DDF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257893-FFC0-4603-BE47-865211745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A11335-B3EF-4655-A961-8E61EEDB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A6B26A-1479-41DF-A2CB-D3DD8628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42C119-6190-4374-B84C-40E8B0CC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1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A7DCF4-4D75-41AA-81A7-D3D9B822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BC112-E2AE-453D-BB16-D4DCCDF1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3D9876-4C45-4E52-AB90-E29CA05CC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0119E4-8C99-4EE0-BD3D-B87CDAE0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02B946-56D6-4318-8124-B6875CACB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2F4DC0-729B-4F35-BD9B-E5C3D6D8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B7EAE4-168E-45D9-94EE-8BF766A6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99F86A-DB13-4ACF-9681-61E72B4F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6CB0A-0B99-44F5-A086-149C475B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A609D6-753A-44F4-A438-A4AA03D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376694-FB6F-44AF-A16E-007B4631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CDD885-A0CD-47E8-9296-B0C4023F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5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A4BD20-F95C-4354-BBB3-CEC5EFA8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6C62EA-4307-41FC-87CB-FFBC93B4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2DF801-CDED-4219-AE07-749F57D9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1304C-7D17-4BF4-96C7-6A7F2BB4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9D753-89A0-4856-AA1E-71C7E33E2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C9A682-1AE5-4AB3-8B00-7B1A7AFC7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43E1F3-3EA8-496E-ACF2-7268DD94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A6F221-E595-430B-B297-3D4E3EB3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064820-0156-4643-A0C1-D63E04FF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4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96C28-1A9E-428A-8DB3-49007ABE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28BB27-A9CA-4220-A84B-C6BB0656F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7FFCA4-9C7E-4284-827A-89E3451FE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14DB0-93CB-4F21-B05E-2B9BFB26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16E095-4211-4A19-93D0-D53FD7D4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C60150-D79D-44A4-8E37-6C69D1EF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8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ED4CE-796A-4990-9F7B-BA37F6BA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213511-F965-45C6-AD1F-44389606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6F0F77-7D82-4A40-B660-DFD4D1424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E0181-72A5-45CB-A370-185B84DFC471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AE1A0A-D343-4F42-A959-C64BC3524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C4655D-38A5-4948-BE02-2E3382D11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42D2-4682-4A70-9329-11036F395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1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171367A-EEA4-4A6A-84F2-887E43A0D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20206"/>
              </p:ext>
            </p:extLst>
          </p:nvPr>
        </p:nvGraphicFramePr>
        <p:xfrm>
          <a:off x="956930" y="340242"/>
          <a:ext cx="10398642" cy="598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1552">
                  <a:extLst>
                    <a:ext uri="{9D8B030D-6E8A-4147-A177-3AD203B41FA5}">
                      <a16:colId xmlns:a16="http://schemas.microsoft.com/office/drawing/2014/main" val="1643917243"/>
                    </a:ext>
                  </a:extLst>
                </a:gridCol>
                <a:gridCol w="2759738">
                  <a:extLst>
                    <a:ext uri="{9D8B030D-6E8A-4147-A177-3AD203B41FA5}">
                      <a16:colId xmlns:a16="http://schemas.microsoft.com/office/drawing/2014/main" val="720084288"/>
                    </a:ext>
                  </a:extLst>
                </a:gridCol>
                <a:gridCol w="2163499">
                  <a:extLst>
                    <a:ext uri="{9D8B030D-6E8A-4147-A177-3AD203B41FA5}">
                      <a16:colId xmlns:a16="http://schemas.microsoft.com/office/drawing/2014/main" val="4271419207"/>
                    </a:ext>
                  </a:extLst>
                </a:gridCol>
                <a:gridCol w="2333853">
                  <a:extLst>
                    <a:ext uri="{9D8B030D-6E8A-4147-A177-3AD203B41FA5}">
                      <a16:colId xmlns:a16="http://schemas.microsoft.com/office/drawing/2014/main" val="1193771973"/>
                    </a:ext>
                  </a:extLst>
                </a:gridCol>
              </a:tblGrid>
              <a:tr h="111641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 </a:t>
                      </a:r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r>
                        <a:rPr lang="en-US" sz="1400" u="none" strike="noStrike" dirty="0">
                          <a:effectLst/>
                        </a:rPr>
                        <a:t>.10.2021-10.11.2021</a:t>
                      </a:r>
                      <a:r>
                        <a:rPr lang="ru-RU" sz="1400" u="none" strike="noStrike" dirty="0">
                          <a:effectLst/>
                        </a:rPr>
                        <a:t> в </a:t>
                      </a:r>
                      <a:r>
                        <a:rPr lang="en-US" sz="1400" u="none" strike="noStrike" dirty="0">
                          <a:effectLst/>
                        </a:rPr>
                        <a:t>SOKOLOV </a:t>
                      </a:r>
                      <a:r>
                        <a:rPr lang="ru-RU" sz="1400" u="none" strike="noStrike" dirty="0">
                          <a:effectLst/>
                        </a:rPr>
                        <a:t>активна эксклюзивная бонусная программа. </a:t>
                      </a:r>
                      <a:endParaRPr lang="en-US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Для всех* вебмастеров, от суммарного оборота</a:t>
                      </a:r>
                      <a:r>
                        <a:rPr lang="ru-RU" sz="1400" b="0" u="sng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(оборот по вебмастеру за июль-сентябрь)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98941"/>
                  </a:ext>
                </a:extLst>
              </a:tr>
              <a:tr h="4429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Шкала №1 Если суммарный оборот  от 50 000 руб. и выше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Шкала №2 Если суммарный оборот до 50 000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180917"/>
                  </a:ext>
                </a:extLst>
              </a:tr>
              <a:tr h="82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При выполнении суммарного оборота по вебмастеру по заказам периода 13</a:t>
                      </a:r>
                      <a:r>
                        <a:rPr lang="en-US" sz="1400" u="none" strike="noStrike" dirty="0">
                          <a:effectLst/>
                        </a:rPr>
                        <a:t>.10.2021-10.11.2021</a:t>
                      </a:r>
                      <a:r>
                        <a:rPr lang="ru-RU" sz="1400" u="none" strike="noStrike" dirty="0">
                          <a:effectLst/>
                        </a:rPr>
                        <a:t>  на 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Вебмастер получает бонус** за заказы периода 13</a:t>
                      </a:r>
                      <a:r>
                        <a:rPr lang="en-US" sz="1400" u="none" strike="noStrike" dirty="0">
                          <a:effectLst/>
                        </a:rPr>
                        <a:t>.10.2021-10.11.2021</a:t>
                      </a:r>
                      <a:r>
                        <a:rPr lang="ru-RU" sz="1400" u="none" strike="noStrike" dirty="0">
                          <a:effectLst/>
                        </a:rPr>
                        <a:t>  размере: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При  обороте по заказам периода 13</a:t>
                      </a:r>
                      <a:r>
                        <a:rPr lang="en-US" sz="1400" u="none" strike="noStrike" dirty="0">
                          <a:effectLst/>
                        </a:rPr>
                        <a:t>.10.2021-10.11.2021</a:t>
                      </a:r>
                      <a:r>
                        <a:rPr lang="ru-RU" sz="1400" u="none" strike="noStrike">
                          <a:effectLst/>
                        </a:rPr>
                        <a:t> 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Вебмастер получает бонус** за заказы периода13</a:t>
                      </a:r>
                      <a:r>
                        <a:rPr lang="en-US" sz="1400" u="none" strike="noStrike" dirty="0">
                          <a:effectLst/>
                        </a:rPr>
                        <a:t>.10.2021-10.11.2021</a:t>
                      </a:r>
                      <a:r>
                        <a:rPr lang="ru-RU" sz="1400" u="none" strike="noStrike" dirty="0">
                          <a:effectLst/>
                        </a:rPr>
                        <a:t> в размере: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38022"/>
                  </a:ext>
                </a:extLst>
              </a:tr>
              <a:tr h="442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50% -99%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+50%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50-100к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+20%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53032"/>
                  </a:ext>
                </a:extLst>
              </a:tr>
              <a:tr h="442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от 100% -149%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100к-300к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+40%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58039"/>
                  </a:ext>
                </a:extLst>
              </a:tr>
              <a:tr h="442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от 150%-199%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+150%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300-500к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+60%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97027"/>
                  </a:ext>
                </a:extLst>
              </a:tr>
              <a:tr h="481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от 200% и более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+200%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500-1м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ставка+80%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08285"/>
                  </a:ext>
                </a:extLst>
              </a:tr>
              <a:tr h="442954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1м+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ставка +100%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76882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18987"/>
                  </a:ext>
                </a:extLst>
              </a:tr>
              <a:tr h="885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*В программе не участвуют </a:t>
                      </a:r>
                      <a:r>
                        <a:rPr lang="ru-RU" sz="1600" u="none" strike="noStrike" dirty="0" err="1">
                          <a:effectLst/>
                        </a:rPr>
                        <a:t>промокодные</a:t>
                      </a:r>
                      <a:r>
                        <a:rPr lang="ru-RU" sz="1600" u="none" strike="noStrike" dirty="0">
                          <a:effectLst/>
                        </a:rPr>
                        <a:t> площадки и </a:t>
                      </a:r>
                      <a:r>
                        <a:rPr lang="en-US" sz="1600" u="none" strike="noStrike" dirty="0" err="1">
                          <a:effectLst/>
                        </a:rPr>
                        <a:t>Letyshops</a:t>
                      </a:r>
                      <a:r>
                        <a:rPr lang="ru-RU" sz="1600" u="none" strike="noStrike" dirty="0">
                          <a:effectLst/>
                        </a:rPr>
                        <a:t>.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</a:rPr>
                        <a:t>**Бонус считается от стандартной ставки (повышения не учитываются)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59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A1E75-F88D-480A-926F-F5BE2CB0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2360" cy="569023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Пример Шкала №1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Вебмастер имеет объем выкупленных заказов </a:t>
            </a:r>
            <a:br>
              <a:rPr lang="ru-RU" sz="2000" dirty="0"/>
            </a:br>
            <a:r>
              <a:rPr lang="ru-RU" sz="2000" dirty="0"/>
              <a:t>Июль 30 000</a:t>
            </a:r>
            <a:br>
              <a:rPr lang="ru-RU" sz="2000" dirty="0"/>
            </a:br>
            <a:r>
              <a:rPr lang="ru-RU" sz="2000" dirty="0" err="1"/>
              <a:t>Авуст</a:t>
            </a:r>
            <a:r>
              <a:rPr lang="ru-RU" sz="2000" dirty="0"/>
              <a:t> 50 000</a:t>
            </a:r>
            <a:br>
              <a:rPr lang="ru-RU" sz="2000" dirty="0"/>
            </a:br>
            <a:r>
              <a:rPr lang="ru-RU" sz="2000" dirty="0"/>
              <a:t>Сентября 20 000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Суммарный оборот по вебмастеру июль-</a:t>
            </a:r>
            <a:r>
              <a:rPr lang="ru-RU" sz="2000" dirty="0" err="1"/>
              <a:t>сентбярь</a:t>
            </a:r>
            <a:r>
              <a:rPr lang="ru-RU" sz="2000" dirty="0"/>
              <a:t> 30 000 + 50 000 +20 000 = 100 000 рублей, значит вебмастер считает бонус по шкале №1, так как суммарный оборот больше 50 000 рублей.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В период 13</a:t>
            </a:r>
            <a:r>
              <a:rPr lang="en-US" sz="2000" dirty="0"/>
              <a:t>.10.2021-10.11.2021</a:t>
            </a:r>
            <a:r>
              <a:rPr lang="ru-RU" sz="2000" dirty="0"/>
              <a:t> вебмастер выполнил оборот выкупленных заказов на сумму 168 000 рублей. 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168 000/100 000 *100% = 168%</a:t>
            </a:r>
            <a:br>
              <a:rPr lang="ru-RU" sz="2000" dirty="0"/>
            </a:br>
            <a:r>
              <a:rPr lang="ru-RU" sz="2000" dirty="0"/>
              <a:t>Вебмастер выполнил суммарный на 168% значит он попадает в бонусную Шкалу №1 от 150%-199%</a:t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Вебмастер получит бонус в размере 150%,  </a:t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Бонус = 168 000 * (базовая ставка*1,5 + базовая ставка)</a:t>
            </a: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80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A1E75-F88D-480A-926F-F5BE2CB0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92360" cy="5690235"/>
          </a:xfrm>
        </p:spPr>
        <p:txBody>
          <a:bodyPr>
            <a:normAutofit/>
          </a:bodyPr>
          <a:lstStyle/>
          <a:p>
            <a:r>
              <a:rPr lang="ru-RU" sz="2000" dirty="0"/>
              <a:t>Пример Шкала №2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Вебмастер имеет объем выкупленных заказов </a:t>
            </a:r>
            <a:br>
              <a:rPr lang="ru-RU" sz="2000" dirty="0"/>
            </a:br>
            <a:r>
              <a:rPr lang="ru-RU" sz="2000" dirty="0"/>
              <a:t>Июль 0</a:t>
            </a:r>
            <a:br>
              <a:rPr lang="ru-RU" sz="2000" dirty="0"/>
            </a:br>
            <a:r>
              <a:rPr lang="ru-RU" sz="2000" dirty="0" err="1"/>
              <a:t>Авуст</a:t>
            </a:r>
            <a:r>
              <a:rPr lang="ru-RU" sz="2000" dirty="0"/>
              <a:t> 20 000</a:t>
            </a:r>
            <a:br>
              <a:rPr lang="ru-RU" sz="2000" dirty="0"/>
            </a:br>
            <a:r>
              <a:rPr lang="ru-RU" sz="2000" dirty="0"/>
              <a:t>Сентября 10 000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Суммарный оборот по вебмастеру июль-</a:t>
            </a:r>
            <a:r>
              <a:rPr lang="ru-RU" sz="2000" dirty="0" err="1"/>
              <a:t>сентбярь</a:t>
            </a:r>
            <a:r>
              <a:rPr lang="ru-RU" sz="2000" dirty="0"/>
              <a:t> 0 + 20 000 +10 000 = 30 000 рублей, значит вебмастер считает бонус по шкале №2, так как суммарный оборот меньше 50 000 рублей.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В период 13</a:t>
            </a:r>
            <a:r>
              <a:rPr lang="en-US" sz="2000" dirty="0"/>
              <a:t>.10.2021-10.11.2021</a:t>
            </a:r>
            <a:r>
              <a:rPr lang="ru-RU" sz="2000" dirty="0"/>
              <a:t> вебмастер оборот по заказам был на сумму 54 000 рублей, значит он попал в шкалу 50к-100к.</a:t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Вебмастер получит бонус в размере 20%,  </a:t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Бонус = 54 000 * (базовая </a:t>
            </a:r>
            <a:r>
              <a:rPr lang="ru-RU" sz="2000">
                <a:solidFill>
                  <a:srgbClr val="000000"/>
                </a:solidFill>
                <a:latin typeface="Calibri" panose="020F0502020204030204" pitchFamily="34" charset="0"/>
              </a:rPr>
              <a:t>ставка*0,2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+ базовая ставка)</a:t>
            </a: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8855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183</Words>
  <Application>Microsoft Office PowerPoint</Application>
  <PresentationFormat>Широкоэкранный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Пример Шкала №1  Вебмастер имеет объем выкупленных заказов  Июль 30 000 Авуст 50 000 Сентября 20 000  Суммарный оборот по вебмастеру июль-сентбярь 30 000 + 50 000 +20 000 = 100 000 рублей, значит вебмастер считает бонус по шкале №1, так как суммарный оборот больше 50 000 рублей.  В период 13.10.2021-10.11.2021 вебмастер выполнил оборот выкупленных заказов на сумму 168 000 рублей.   168 000/100 000 *100% = 168% Вебмастер выполнил суммарный на 168% значит он попадает в бонусную Шкалу №1 от 150%-199%  Вебмастер получит бонус в размере 150%,   Бонус = 168 000 * (базовая ставка*1,5 + базовая ставка)  </vt:lpstr>
      <vt:lpstr>Пример Шкала №2  Вебмастер имеет объем выкупленных заказов  Июль 0 Авуст 20 000 Сентября 10 000  Суммарный оборот по вебмастеру июль-сентбярь 0 + 20 000 +10 000 = 30 000 рублей, значит вебмастер считает бонус по шкале №2, так как суммарный оборот меньше 50 000 рублей.  В период 13.10.2021-10.11.2021 вебмастер оборот по заказам был на сумму 54 000 рублей, значит он попал в шкалу 50к-100к.  Вебмастер получит бонус в размере 20%,   Бонус = 54 000 * (базовая ставка*0,2 + базовая ставка)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Аюпова Александра А.</dc:creator>
  <cp:lastModifiedBy>Аюпова Александра А.</cp:lastModifiedBy>
  <cp:revision>16</cp:revision>
  <dcterms:created xsi:type="dcterms:W3CDTF">2021-10-06T06:47:25Z</dcterms:created>
  <dcterms:modified xsi:type="dcterms:W3CDTF">2021-10-13T07:11:20Z</dcterms:modified>
</cp:coreProperties>
</file>